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9" r:id="rId11"/>
    <p:sldId id="270" r:id="rId12"/>
  </p:sldIdLst>
  <p:sldSz cx="12192000" cy="6858000"/>
  <p:notesSz cx="6858000" cy="9144000"/>
  <p:embeddedFontLst>
    <p:embeddedFont>
      <p:font typeface="Gill Sans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hR7KWgxQo0KFgyawV5Nh5x1cV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7" autoAdjust="0"/>
    <p:restoredTop sz="82334" autoAdjust="0"/>
  </p:normalViewPr>
  <p:slideViewPr>
    <p:cSldViewPr snapToGrid="0">
      <p:cViewPr varScale="1">
        <p:scale>
          <a:sx n="92" d="100"/>
          <a:sy n="92" d="100"/>
        </p:scale>
        <p:origin x="6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07E768-1E3B-4492-A7D3-180DA83750AD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</dgm:pt>
    <dgm:pt modelId="{96468978-063C-45F2-8243-161317D4440D}">
      <dgm:prSet phldrT="[Text]"/>
      <dgm:spPr/>
      <dgm:t>
        <a:bodyPr/>
        <a:lstStyle/>
        <a:p>
          <a:pPr>
            <a:buClr>
              <a:schemeClr val="dk1"/>
            </a:buClr>
            <a:buSzPts val="1600"/>
            <a:buFont typeface="Gill Sans"/>
            <a:buNone/>
          </a:pPr>
          <a:r>
            <a:rPr lang="en-US" dirty="0">
              <a:latin typeface="Gill Sans"/>
              <a:ea typeface="Gill Sans"/>
              <a:cs typeface="Gill Sans"/>
              <a:sym typeface="Gill Sans"/>
            </a:rPr>
            <a:t>Supports developers in improving </a:t>
          </a:r>
          <a:r>
            <a:rPr lang="en-US" dirty="0" err="1">
              <a:latin typeface="Gill Sans"/>
              <a:ea typeface="Gill Sans"/>
              <a:cs typeface="Gill Sans"/>
              <a:sym typeface="Gill Sans"/>
            </a:rPr>
            <a:t>LoL’s</a:t>
          </a:r>
          <a:r>
            <a:rPr lang="en-US" dirty="0">
              <a:latin typeface="Gill Sans"/>
              <a:ea typeface="Gill Sans"/>
              <a:cs typeface="Gill Sans"/>
              <a:sym typeface="Gill Sans"/>
            </a:rPr>
            <a:t> quality and the players’ experience</a:t>
          </a:r>
          <a:endParaRPr lang="en-CA" b="1" dirty="0"/>
        </a:p>
      </dgm:t>
    </dgm:pt>
    <dgm:pt modelId="{BAB932A2-01C4-40AE-9473-E22B9BB204C3}" type="parTrans" cxnId="{EDB73231-4875-4F57-B2D0-7129C7AF7FB7}">
      <dgm:prSet/>
      <dgm:spPr/>
      <dgm:t>
        <a:bodyPr/>
        <a:lstStyle/>
        <a:p>
          <a:endParaRPr lang="en-CA"/>
        </a:p>
      </dgm:t>
    </dgm:pt>
    <dgm:pt modelId="{A39E28D6-CA4A-4885-B16C-05B64A6DCB3C}" type="sibTrans" cxnId="{EDB73231-4875-4F57-B2D0-7129C7AF7FB7}">
      <dgm:prSet/>
      <dgm:spPr/>
      <dgm:t>
        <a:bodyPr/>
        <a:lstStyle/>
        <a:p>
          <a:endParaRPr lang="en-CA"/>
        </a:p>
      </dgm:t>
    </dgm:pt>
    <dgm:pt modelId="{013402BB-E874-4DA2-AA31-05AEC5C9B8CD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Gill Sans"/>
            <a:buNone/>
          </a:pPr>
          <a:r>
            <a:rPr lang="en-US" dirty="0">
              <a:latin typeface="Gill Sans"/>
              <a:ea typeface="Gill Sans"/>
              <a:cs typeface="Gill Sans"/>
              <a:sym typeface="Gill Sans"/>
            </a:rPr>
            <a:t>Contributes to the revenue growth of </a:t>
          </a:r>
          <a:r>
            <a:rPr lang="en-US" dirty="0" err="1">
              <a:latin typeface="Gill Sans"/>
              <a:ea typeface="Gill Sans"/>
              <a:cs typeface="Gill Sans"/>
              <a:sym typeface="Gill Sans"/>
            </a:rPr>
            <a:t>LoL</a:t>
          </a:r>
          <a:r>
            <a:rPr lang="en-US" dirty="0">
              <a:latin typeface="Gill Sans"/>
              <a:ea typeface="Gill Sans"/>
              <a:cs typeface="Gill Sans"/>
              <a:sym typeface="Gill Sans"/>
            </a:rPr>
            <a:t> as an online multiplayer game</a:t>
          </a:r>
          <a:endParaRPr lang="en-CA" dirty="0"/>
        </a:p>
      </dgm:t>
    </dgm:pt>
    <dgm:pt modelId="{DAC81441-BCF9-420F-8220-71548CA7817A}" type="parTrans" cxnId="{0C575168-686F-4636-AC31-98BA054DFCBA}">
      <dgm:prSet/>
      <dgm:spPr/>
      <dgm:t>
        <a:bodyPr/>
        <a:lstStyle/>
        <a:p>
          <a:endParaRPr lang="en-CA"/>
        </a:p>
      </dgm:t>
    </dgm:pt>
    <dgm:pt modelId="{6AD5AD27-0ECA-4AF3-8EA6-EA9113B5EB2A}" type="sibTrans" cxnId="{0C575168-686F-4636-AC31-98BA054DFCBA}">
      <dgm:prSet/>
      <dgm:spPr/>
      <dgm:t>
        <a:bodyPr/>
        <a:lstStyle/>
        <a:p>
          <a:endParaRPr lang="en-CA"/>
        </a:p>
      </dgm:t>
    </dgm:pt>
    <dgm:pt modelId="{C73ABB5E-DE91-42C8-AD4E-FAE8F4465B95}">
      <dgm:prSet phldrT="[Text]" custT="1"/>
      <dgm:spPr/>
      <dgm:t>
        <a:bodyPr/>
        <a:lstStyle/>
        <a:p>
          <a:pPr algn="ctr">
            <a:buClr>
              <a:schemeClr val="dk1"/>
            </a:buClr>
            <a:buSzPts val="1300"/>
            <a:buFont typeface="Gill Sans"/>
            <a:buNone/>
          </a:pPr>
          <a:r>
            <a:rPr lang="en-US" sz="1600" dirty="0">
              <a:latin typeface="Gill Sans"/>
              <a:ea typeface="Gill Sans"/>
              <a:cs typeface="Gill Sans"/>
              <a:sym typeface="Gill Sans"/>
            </a:rPr>
            <a:t>Assists teams and organizations of professional </a:t>
          </a:r>
          <a:r>
            <a:rPr lang="en-US" sz="1600" dirty="0" err="1">
              <a:latin typeface="Gill Sans"/>
              <a:ea typeface="Gill Sans"/>
              <a:cs typeface="Gill Sans"/>
              <a:sym typeface="Gill Sans"/>
            </a:rPr>
            <a:t>LoL</a:t>
          </a:r>
          <a:r>
            <a:rPr lang="en-US" sz="1600" dirty="0">
              <a:latin typeface="Gill Sans"/>
              <a:ea typeface="Gill Sans"/>
              <a:cs typeface="Gill Sans"/>
              <a:sym typeface="Gill Sans"/>
            </a:rPr>
            <a:t> players performing in internationally renowned competitions</a:t>
          </a:r>
          <a:endParaRPr lang="en-CA" sz="1600" dirty="0"/>
        </a:p>
      </dgm:t>
    </dgm:pt>
    <dgm:pt modelId="{32548242-AB8E-48BC-9F07-16BDDA90A236}" type="parTrans" cxnId="{D6D70873-D818-4F17-BB02-7035465D4DC8}">
      <dgm:prSet/>
      <dgm:spPr/>
      <dgm:t>
        <a:bodyPr/>
        <a:lstStyle/>
        <a:p>
          <a:endParaRPr lang="en-CA"/>
        </a:p>
      </dgm:t>
    </dgm:pt>
    <dgm:pt modelId="{B9160853-02AA-4602-86D9-9EEDD2D349B3}" type="sibTrans" cxnId="{D6D70873-D818-4F17-BB02-7035465D4DC8}">
      <dgm:prSet/>
      <dgm:spPr/>
      <dgm:t>
        <a:bodyPr/>
        <a:lstStyle/>
        <a:p>
          <a:endParaRPr lang="en-CA"/>
        </a:p>
      </dgm:t>
    </dgm:pt>
    <dgm:pt modelId="{8EDBD931-191C-4D27-BA38-59C3AC5C1968}" type="pres">
      <dgm:prSet presAssocID="{8D07E768-1E3B-4492-A7D3-180DA83750AD}" presName="linearFlow" presStyleCnt="0">
        <dgm:presLayoutVars>
          <dgm:resizeHandles val="exact"/>
        </dgm:presLayoutVars>
      </dgm:prSet>
      <dgm:spPr/>
    </dgm:pt>
    <dgm:pt modelId="{CF94C818-A7D0-45A1-8456-23669ED28BF9}" type="pres">
      <dgm:prSet presAssocID="{96468978-063C-45F2-8243-161317D4440D}" presName="node" presStyleLbl="node1" presStyleIdx="0" presStyleCnt="3">
        <dgm:presLayoutVars>
          <dgm:bulletEnabled val="1"/>
        </dgm:presLayoutVars>
      </dgm:prSet>
      <dgm:spPr/>
    </dgm:pt>
    <dgm:pt modelId="{99674003-0ED6-40FF-8B0A-FF33B8923D46}" type="pres">
      <dgm:prSet presAssocID="{A39E28D6-CA4A-4885-B16C-05B64A6DCB3C}" presName="sibTrans" presStyleLbl="sibTrans2D1" presStyleIdx="0" presStyleCnt="2"/>
      <dgm:spPr/>
    </dgm:pt>
    <dgm:pt modelId="{26E72C60-C7B5-4292-A3CF-A9900E914A6A}" type="pres">
      <dgm:prSet presAssocID="{A39E28D6-CA4A-4885-B16C-05B64A6DCB3C}" presName="connectorText" presStyleLbl="sibTrans2D1" presStyleIdx="0" presStyleCnt="2"/>
      <dgm:spPr/>
    </dgm:pt>
    <dgm:pt modelId="{0F4B6DAE-812C-4537-9FDD-562F8769C392}" type="pres">
      <dgm:prSet presAssocID="{013402BB-E874-4DA2-AA31-05AEC5C9B8CD}" presName="node" presStyleLbl="node1" presStyleIdx="1" presStyleCnt="3">
        <dgm:presLayoutVars>
          <dgm:bulletEnabled val="1"/>
        </dgm:presLayoutVars>
      </dgm:prSet>
      <dgm:spPr/>
    </dgm:pt>
    <dgm:pt modelId="{2FE9967D-D7C0-4DAC-BF2B-08E6D4D5F75F}" type="pres">
      <dgm:prSet presAssocID="{6AD5AD27-0ECA-4AF3-8EA6-EA9113B5EB2A}" presName="sibTrans" presStyleLbl="sibTrans2D1" presStyleIdx="1" presStyleCnt="2"/>
      <dgm:spPr/>
    </dgm:pt>
    <dgm:pt modelId="{7699D2CA-C780-41E4-BA24-36E2DD361774}" type="pres">
      <dgm:prSet presAssocID="{6AD5AD27-0ECA-4AF3-8EA6-EA9113B5EB2A}" presName="connectorText" presStyleLbl="sibTrans2D1" presStyleIdx="1" presStyleCnt="2"/>
      <dgm:spPr/>
    </dgm:pt>
    <dgm:pt modelId="{4E991F3C-72D2-4C21-BBAA-AB8DABAE99B9}" type="pres">
      <dgm:prSet presAssocID="{C73ABB5E-DE91-42C8-AD4E-FAE8F4465B95}" presName="node" presStyleLbl="node1" presStyleIdx="2" presStyleCnt="3">
        <dgm:presLayoutVars>
          <dgm:bulletEnabled val="1"/>
        </dgm:presLayoutVars>
      </dgm:prSet>
      <dgm:spPr/>
    </dgm:pt>
  </dgm:ptLst>
  <dgm:cxnLst>
    <dgm:cxn modelId="{EDB73231-4875-4F57-B2D0-7129C7AF7FB7}" srcId="{8D07E768-1E3B-4492-A7D3-180DA83750AD}" destId="{96468978-063C-45F2-8243-161317D4440D}" srcOrd="0" destOrd="0" parTransId="{BAB932A2-01C4-40AE-9473-E22B9BB204C3}" sibTransId="{A39E28D6-CA4A-4885-B16C-05B64A6DCB3C}"/>
    <dgm:cxn modelId="{11071F33-D1ED-41AE-A5B8-1E5A58651E3B}" type="presOf" srcId="{C73ABB5E-DE91-42C8-AD4E-FAE8F4465B95}" destId="{4E991F3C-72D2-4C21-BBAA-AB8DABAE99B9}" srcOrd="0" destOrd="0" presId="urn:microsoft.com/office/officeart/2005/8/layout/process2"/>
    <dgm:cxn modelId="{E095C534-4FF3-4C6F-88FF-289F7D5B3AC0}" type="presOf" srcId="{A39E28D6-CA4A-4885-B16C-05B64A6DCB3C}" destId="{26E72C60-C7B5-4292-A3CF-A9900E914A6A}" srcOrd="1" destOrd="0" presId="urn:microsoft.com/office/officeart/2005/8/layout/process2"/>
    <dgm:cxn modelId="{A7CCB560-EE9B-4498-AA7B-596BFF3696C9}" type="presOf" srcId="{8D07E768-1E3B-4492-A7D3-180DA83750AD}" destId="{8EDBD931-191C-4D27-BA38-59C3AC5C1968}" srcOrd="0" destOrd="0" presId="urn:microsoft.com/office/officeart/2005/8/layout/process2"/>
    <dgm:cxn modelId="{0C575168-686F-4636-AC31-98BA054DFCBA}" srcId="{8D07E768-1E3B-4492-A7D3-180DA83750AD}" destId="{013402BB-E874-4DA2-AA31-05AEC5C9B8CD}" srcOrd="1" destOrd="0" parTransId="{DAC81441-BCF9-420F-8220-71548CA7817A}" sibTransId="{6AD5AD27-0ECA-4AF3-8EA6-EA9113B5EB2A}"/>
    <dgm:cxn modelId="{C575946C-CB78-49F4-B85F-F534832FAE16}" type="presOf" srcId="{013402BB-E874-4DA2-AA31-05AEC5C9B8CD}" destId="{0F4B6DAE-812C-4537-9FDD-562F8769C392}" srcOrd="0" destOrd="0" presId="urn:microsoft.com/office/officeart/2005/8/layout/process2"/>
    <dgm:cxn modelId="{D6D70873-D818-4F17-BB02-7035465D4DC8}" srcId="{8D07E768-1E3B-4492-A7D3-180DA83750AD}" destId="{C73ABB5E-DE91-42C8-AD4E-FAE8F4465B95}" srcOrd="2" destOrd="0" parTransId="{32548242-AB8E-48BC-9F07-16BDDA90A236}" sibTransId="{B9160853-02AA-4602-86D9-9EEDD2D349B3}"/>
    <dgm:cxn modelId="{B1664E93-7BB3-4CDD-9090-CEAD613F00D1}" type="presOf" srcId="{6AD5AD27-0ECA-4AF3-8EA6-EA9113B5EB2A}" destId="{2FE9967D-D7C0-4DAC-BF2B-08E6D4D5F75F}" srcOrd="0" destOrd="0" presId="urn:microsoft.com/office/officeart/2005/8/layout/process2"/>
    <dgm:cxn modelId="{3B43CB98-4354-44AC-894B-7B1E43BC4818}" type="presOf" srcId="{96468978-063C-45F2-8243-161317D4440D}" destId="{CF94C818-A7D0-45A1-8456-23669ED28BF9}" srcOrd="0" destOrd="0" presId="urn:microsoft.com/office/officeart/2005/8/layout/process2"/>
    <dgm:cxn modelId="{26B78BD0-417C-41F0-90C6-EBFAB3741D7D}" type="presOf" srcId="{A39E28D6-CA4A-4885-B16C-05B64A6DCB3C}" destId="{99674003-0ED6-40FF-8B0A-FF33B8923D46}" srcOrd="0" destOrd="0" presId="urn:microsoft.com/office/officeart/2005/8/layout/process2"/>
    <dgm:cxn modelId="{752A03D9-DFF4-462A-ADB6-092A2CDE000F}" type="presOf" srcId="{6AD5AD27-0ECA-4AF3-8EA6-EA9113B5EB2A}" destId="{7699D2CA-C780-41E4-BA24-36E2DD361774}" srcOrd="1" destOrd="0" presId="urn:microsoft.com/office/officeart/2005/8/layout/process2"/>
    <dgm:cxn modelId="{068DC855-2E36-44D7-A4C9-24F6FE6F5447}" type="presParOf" srcId="{8EDBD931-191C-4D27-BA38-59C3AC5C1968}" destId="{CF94C818-A7D0-45A1-8456-23669ED28BF9}" srcOrd="0" destOrd="0" presId="urn:microsoft.com/office/officeart/2005/8/layout/process2"/>
    <dgm:cxn modelId="{C87B4AB3-4F44-429A-B8CA-1FF10CDBB7CF}" type="presParOf" srcId="{8EDBD931-191C-4D27-BA38-59C3AC5C1968}" destId="{99674003-0ED6-40FF-8B0A-FF33B8923D46}" srcOrd="1" destOrd="0" presId="urn:microsoft.com/office/officeart/2005/8/layout/process2"/>
    <dgm:cxn modelId="{676F2C7F-5DF8-49A4-9522-8C55B6223C74}" type="presParOf" srcId="{99674003-0ED6-40FF-8B0A-FF33B8923D46}" destId="{26E72C60-C7B5-4292-A3CF-A9900E914A6A}" srcOrd="0" destOrd="0" presId="urn:microsoft.com/office/officeart/2005/8/layout/process2"/>
    <dgm:cxn modelId="{482BE0A1-9E04-4EBB-A429-AD2C61EF6059}" type="presParOf" srcId="{8EDBD931-191C-4D27-BA38-59C3AC5C1968}" destId="{0F4B6DAE-812C-4537-9FDD-562F8769C392}" srcOrd="2" destOrd="0" presId="urn:microsoft.com/office/officeart/2005/8/layout/process2"/>
    <dgm:cxn modelId="{90E15A59-5766-4A9C-A609-8C2F0761967D}" type="presParOf" srcId="{8EDBD931-191C-4D27-BA38-59C3AC5C1968}" destId="{2FE9967D-D7C0-4DAC-BF2B-08E6D4D5F75F}" srcOrd="3" destOrd="0" presId="urn:microsoft.com/office/officeart/2005/8/layout/process2"/>
    <dgm:cxn modelId="{BC8043BA-1D0F-43B0-A2C9-2B777D71391E}" type="presParOf" srcId="{2FE9967D-D7C0-4DAC-BF2B-08E6D4D5F75F}" destId="{7699D2CA-C780-41E4-BA24-36E2DD361774}" srcOrd="0" destOrd="0" presId="urn:microsoft.com/office/officeart/2005/8/layout/process2"/>
    <dgm:cxn modelId="{3E4F085F-C222-425F-9254-A9156BEA987A}" type="presParOf" srcId="{8EDBD931-191C-4D27-BA38-59C3AC5C1968}" destId="{4E991F3C-72D2-4C21-BBAA-AB8DABAE99B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4C818-A7D0-45A1-8456-23669ED28BF9}">
      <dsp:nvSpPr>
        <dsp:cNvPr id="0" name=""/>
        <dsp:cNvSpPr/>
      </dsp:nvSpPr>
      <dsp:spPr>
        <a:xfrm>
          <a:off x="2521117" y="1810"/>
          <a:ext cx="3704478" cy="9261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600"/>
            <a:buFont typeface="Gill Sans"/>
            <a:buNone/>
          </a:pPr>
          <a:r>
            <a:rPr lang="en-US" sz="1700" kern="1200" dirty="0">
              <a:latin typeface="Gill Sans"/>
              <a:ea typeface="Gill Sans"/>
              <a:cs typeface="Gill Sans"/>
              <a:sym typeface="Gill Sans"/>
            </a:rPr>
            <a:t>Supports developers in improving </a:t>
          </a:r>
          <a:r>
            <a:rPr lang="en-US" sz="1700" kern="1200" dirty="0" err="1">
              <a:latin typeface="Gill Sans"/>
              <a:ea typeface="Gill Sans"/>
              <a:cs typeface="Gill Sans"/>
              <a:sym typeface="Gill Sans"/>
            </a:rPr>
            <a:t>LoL’s</a:t>
          </a:r>
          <a:r>
            <a:rPr lang="en-US" sz="1700" kern="1200" dirty="0">
              <a:latin typeface="Gill Sans"/>
              <a:ea typeface="Gill Sans"/>
              <a:cs typeface="Gill Sans"/>
              <a:sym typeface="Gill Sans"/>
            </a:rPr>
            <a:t> quality and the players’ experience</a:t>
          </a:r>
          <a:endParaRPr lang="en-CA" sz="1700" b="1" kern="1200" dirty="0"/>
        </a:p>
      </dsp:txBody>
      <dsp:txXfrm>
        <a:off x="2548242" y="28935"/>
        <a:ext cx="3650228" cy="871869"/>
      </dsp:txXfrm>
    </dsp:sp>
    <dsp:sp modelId="{99674003-0ED6-40FF-8B0A-FF33B8923D46}">
      <dsp:nvSpPr>
        <dsp:cNvPr id="0" name=""/>
        <dsp:cNvSpPr/>
      </dsp:nvSpPr>
      <dsp:spPr>
        <a:xfrm rot="5400000">
          <a:off x="4199709" y="951083"/>
          <a:ext cx="347294" cy="4167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/>
        </a:p>
      </dsp:txBody>
      <dsp:txXfrm rot="-5400000">
        <a:off x="4248331" y="985812"/>
        <a:ext cx="250051" cy="243106"/>
      </dsp:txXfrm>
    </dsp:sp>
    <dsp:sp modelId="{0F4B6DAE-812C-4537-9FDD-562F8769C392}">
      <dsp:nvSpPr>
        <dsp:cNvPr id="0" name=""/>
        <dsp:cNvSpPr/>
      </dsp:nvSpPr>
      <dsp:spPr>
        <a:xfrm>
          <a:off x="2521117" y="1390990"/>
          <a:ext cx="3704478" cy="9261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Gill Sans"/>
            <a:buNone/>
          </a:pPr>
          <a:r>
            <a:rPr lang="en-US" sz="1700" kern="1200" dirty="0">
              <a:latin typeface="Gill Sans"/>
              <a:ea typeface="Gill Sans"/>
              <a:cs typeface="Gill Sans"/>
              <a:sym typeface="Gill Sans"/>
            </a:rPr>
            <a:t>Contributes to the revenue growth of </a:t>
          </a:r>
          <a:r>
            <a:rPr lang="en-US" sz="1700" kern="1200" dirty="0" err="1">
              <a:latin typeface="Gill Sans"/>
              <a:ea typeface="Gill Sans"/>
              <a:cs typeface="Gill Sans"/>
              <a:sym typeface="Gill Sans"/>
            </a:rPr>
            <a:t>LoL</a:t>
          </a:r>
          <a:r>
            <a:rPr lang="en-US" sz="1700" kern="1200" dirty="0">
              <a:latin typeface="Gill Sans"/>
              <a:ea typeface="Gill Sans"/>
              <a:cs typeface="Gill Sans"/>
              <a:sym typeface="Gill Sans"/>
            </a:rPr>
            <a:t> as an online multiplayer game</a:t>
          </a:r>
          <a:endParaRPr lang="en-CA" sz="1700" kern="1200" dirty="0"/>
        </a:p>
      </dsp:txBody>
      <dsp:txXfrm>
        <a:off x="2548242" y="1418115"/>
        <a:ext cx="3650228" cy="871869"/>
      </dsp:txXfrm>
    </dsp:sp>
    <dsp:sp modelId="{2FE9967D-D7C0-4DAC-BF2B-08E6D4D5F75F}">
      <dsp:nvSpPr>
        <dsp:cNvPr id="0" name=""/>
        <dsp:cNvSpPr/>
      </dsp:nvSpPr>
      <dsp:spPr>
        <a:xfrm rot="5400000">
          <a:off x="4199709" y="2340262"/>
          <a:ext cx="347294" cy="4167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/>
        </a:p>
      </dsp:txBody>
      <dsp:txXfrm rot="-5400000">
        <a:off x="4248331" y="2374991"/>
        <a:ext cx="250051" cy="243106"/>
      </dsp:txXfrm>
    </dsp:sp>
    <dsp:sp modelId="{4E991F3C-72D2-4C21-BBAA-AB8DABAE99B9}">
      <dsp:nvSpPr>
        <dsp:cNvPr id="0" name=""/>
        <dsp:cNvSpPr/>
      </dsp:nvSpPr>
      <dsp:spPr>
        <a:xfrm>
          <a:off x="2521117" y="2780169"/>
          <a:ext cx="3704478" cy="9261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300"/>
            <a:buFont typeface="Gill Sans"/>
            <a:buNone/>
          </a:pPr>
          <a:r>
            <a:rPr lang="en-US" sz="1600" kern="1200" dirty="0">
              <a:latin typeface="Gill Sans"/>
              <a:ea typeface="Gill Sans"/>
              <a:cs typeface="Gill Sans"/>
              <a:sym typeface="Gill Sans"/>
            </a:rPr>
            <a:t>Assists teams and organizations of professional </a:t>
          </a:r>
          <a:r>
            <a:rPr lang="en-US" sz="1600" kern="1200" dirty="0" err="1">
              <a:latin typeface="Gill Sans"/>
              <a:ea typeface="Gill Sans"/>
              <a:cs typeface="Gill Sans"/>
              <a:sym typeface="Gill Sans"/>
            </a:rPr>
            <a:t>LoL</a:t>
          </a:r>
          <a:r>
            <a:rPr lang="en-US" sz="1600" kern="1200" dirty="0">
              <a:latin typeface="Gill Sans"/>
              <a:ea typeface="Gill Sans"/>
              <a:cs typeface="Gill Sans"/>
              <a:sym typeface="Gill Sans"/>
            </a:rPr>
            <a:t> players performing in internationally renowned competitions</a:t>
          </a:r>
          <a:endParaRPr lang="en-CA" sz="1600" kern="1200" dirty="0"/>
        </a:p>
      </dsp:txBody>
      <dsp:txXfrm>
        <a:off x="2548242" y="2807294"/>
        <a:ext cx="3650228" cy="871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Hi my name is Ariyan Nooshazar, I am a former energy broker and now a passionate  Data Scientist. 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Multiplayer online games have increased in both popularity and revenue over the last few years.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Revenue for year 2022 is projected to be US$23.56bn,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field we have Riot Games who created League of Legends in 2009, which is main focus of our 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LOL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important to mention that League of Legends had by itself made 9 million dollars revenue last month of November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After defining our key factors, we have narrowed down two primary questions:</a:t>
            </a:r>
            <a:endParaRPr dirty="0"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Value added of our project are ;</a:t>
            </a: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Data was collected from OE  its from 2020 to 2022, 55000 games</a:t>
            </a:r>
            <a:endParaRPr dirty="0"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a01a825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ba01a825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All 3 models performed well for both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Where they stand out was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CA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GOLD AND XP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2,874( ~70.92 %) games were correctly classified for games won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* 2,803(~69.15%) games were correctly classified for matches lost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OBJECTIVE</a:t>
            </a:r>
          </a:p>
          <a:p>
            <a:endParaRPr lang="en-US" dirty="0"/>
          </a:p>
          <a:p>
            <a:r>
              <a:rPr lang="en-US" dirty="0"/>
              <a:t>* 3,453( ~85.21 %) games were correctly classified for games won,</a:t>
            </a:r>
          </a:p>
          <a:p>
            <a:endParaRPr lang="en-US" dirty="0"/>
          </a:p>
          <a:p>
            <a:r>
              <a:rPr lang="en-US" dirty="0"/>
              <a:t>* 3,628(~89.51%) games were correctly classified for matches lost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with respect to secondary objectives, we concluded the following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And </a:t>
            </a:r>
            <a:r>
              <a:rPr lang="en-CA" dirty="0" err="1"/>
              <a:t>iddfrence</a:t>
            </a:r>
            <a:r>
              <a:rPr lang="en-CA" dirty="0"/>
              <a:t> secondary </a:t>
            </a:r>
            <a:r>
              <a:rPr lang="en-CA" dirty="0" err="1"/>
              <a:t>objecti</a:t>
            </a:r>
            <a:r>
              <a:rPr lang="en-CA" dirty="0"/>
              <a:t> make on the result of the game specially dragons</a:t>
            </a:r>
            <a:endParaRPr dirty="0"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Here we can see the top 5 teams in comparison with bottom 5 teams in relation to sec OBJ.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As we can appreciate for both losing and winning importance of the dragons </a:t>
            </a:r>
            <a:r>
              <a:rPr lang="en-CA" dirty="0" err="1"/>
              <a:t>slained</a:t>
            </a:r>
            <a:r>
              <a:rPr lang="en-CA" dirty="0"/>
              <a:t> </a:t>
            </a:r>
            <a:endParaRPr dirty="0"/>
          </a:p>
        </p:txBody>
      </p:sp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Importance of assists </a:t>
            </a:r>
            <a:endParaRPr dirty="0"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29" name="Google Shape;29;p18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sz="2000" b="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2941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1" name="Google Shape;11;p1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1"/>
          <p:cNvSpPr txBox="1">
            <a:spLocks noGrp="1"/>
          </p:cNvSpPr>
          <p:nvPr>
            <p:ph type="ctrTitle" idx="4294967295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en-CA"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LEAGUE OF LEGENDS: </a:t>
            </a:r>
            <a:br>
              <a:rPr lang="en-CA"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CA"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WINNING TEAM ANALYSIS &amp; GAME PREDICTION</a:t>
            </a:r>
            <a:endParaRPr/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4294967295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rPr lang="en-CA"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BY ARIYAN NOOSHAZAR</a:t>
            </a:r>
            <a:endParaRPr/>
          </a:p>
        </p:txBody>
      </p:sp>
      <p:grpSp>
        <p:nvGrpSpPr>
          <p:cNvPr id="103" name="Google Shape;103;p1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04" name="Google Shape;104;p1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" name="Google Shape;107;p1" descr="League of Legends Desktop Wallpapers - Top Free League of Legends Desktop  Backgrounds - WallpaperAccess"/>
          <p:cNvPicPr preferRelativeResize="0"/>
          <p:nvPr/>
        </p:nvPicPr>
        <p:blipFill rotWithShape="1">
          <a:blip r:embed="rId3">
            <a:alphaModFix/>
          </a:blip>
          <a:srcRect t="28413" r="1" b="19323"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5283200" y="62653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2800"/>
              <a:buFont typeface="Gill Sans"/>
              <a:buNone/>
            </a:pPr>
            <a:r>
              <a:rPr lang="en-CA" dirty="0">
                <a:solidFill>
                  <a:srgbClr val="FFFEFF"/>
                </a:solidFill>
              </a:rPr>
              <a:t>CONCLUSION &amp; Key Takeaways</a:t>
            </a:r>
            <a:endParaRPr dirty="0"/>
          </a:p>
        </p:txBody>
      </p:sp>
      <p:grpSp>
        <p:nvGrpSpPr>
          <p:cNvPr id="247" name="Google Shape;247;p13"/>
          <p:cNvGrpSpPr/>
          <p:nvPr/>
        </p:nvGrpSpPr>
        <p:grpSpPr>
          <a:xfrm>
            <a:off x="1342894" y="2440347"/>
            <a:ext cx="10939361" cy="3499841"/>
            <a:chOff x="1346" y="89198"/>
            <a:chExt cx="10939361" cy="3499841"/>
          </a:xfrm>
        </p:grpSpPr>
        <p:sp>
          <p:nvSpPr>
            <p:cNvPr id="248" name="Google Shape;248;p13"/>
            <p:cNvSpPr/>
            <p:nvPr/>
          </p:nvSpPr>
          <p:spPr>
            <a:xfrm>
              <a:off x="1346" y="89198"/>
              <a:ext cx="4725967" cy="3000989"/>
            </a:xfrm>
            <a:prstGeom prst="roundRect">
              <a:avLst>
                <a:gd name="adj" fmla="val 10000"/>
              </a:avLst>
            </a:prstGeom>
            <a:solidFill>
              <a:srgbClr val="4490B8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26453" y="588050"/>
              <a:ext cx="4725967" cy="300098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rgbClr val="4490B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 txBox="1"/>
            <p:nvPr/>
          </p:nvSpPr>
          <p:spPr>
            <a:xfrm>
              <a:off x="702245" y="514416"/>
              <a:ext cx="4550175" cy="28251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endParaRPr dirty="0"/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+mj-lt"/>
                <a:buAutoNum type="arabicPeriod"/>
              </a:pPr>
              <a:r>
                <a:rPr lang="en-US" sz="1600" dirty="0">
                  <a:solidFill>
                    <a:schemeClr val="dk1"/>
                  </a:solidFill>
                  <a:latin typeface="Gill Sans"/>
                </a:rPr>
                <a:t>The blue side is more prompt to win than the red side and has a higher win percentage</a:t>
              </a: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+mj-lt"/>
                <a:buAutoNum type="arabicPeriod"/>
              </a:pPr>
              <a:r>
                <a:rPr lang="en-US" sz="1600" dirty="0">
                  <a:solidFill>
                    <a:schemeClr val="dk1"/>
                  </a:solidFill>
                  <a:latin typeface="Gill Sans"/>
                </a:rPr>
                <a:t>Importance of dragons and the correlation they have towards winning</a:t>
              </a: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+mj-lt"/>
                <a:buAutoNum type="arabicPeriod"/>
              </a:pPr>
              <a:r>
                <a:rPr lang="en-US" sz="1600" dirty="0">
                  <a:solidFill>
                    <a:schemeClr val="dk1"/>
                  </a:solidFill>
                  <a:latin typeface="Gill Sans"/>
                </a:rPr>
                <a:t>Importance of assists and the amount of gold they can bring to the teammates</a:t>
              </a:r>
              <a:r>
                <a:rPr lang="en-US" sz="1600" dirty="0"/>
                <a:t>.</a:t>
              </a:r>
              <a:endParaRPr sz="1600" dirty="0"/>
            </a:p>
          </p:txBody>
        </p:sp>
        <p:sp>
          <p:nvSpPr>
            <p:cNvPr id="253" name="Google Shape;253;p13"/>
            <p:cNvSpPr txBox="1"/>
            <p:nvPr/>
          </p:nvSpPr>
          <p:spPr>
            <a:xfrm>
              <a:off x="6390532" y="675946"/>
              <a:ext cx="4550175" cy="28251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endParaRPr lang="en-CA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endParaRPr sz="105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026" name="Picture 2" descr="2932x2932 Yasuo Art League Of Legend Ipad Pro Retina Display Wallpaper, HD  Games 4K Wallpapers, Images, Photos and Background - Wallpapers Den">
            <a:extLst>
              <a:ext uri="{FF2B5EF4-FFF2-40B4-BE49-F238E27FC236}">
                <a16:creationId xmlns:a16="http://schemas.microsoft.com/office/drawing/2014/main" id="{8C33E80A-6F7D-1344-3759-04EB9FF8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490" y="2387488"/>
            <a:ext cx="4104409" cy="410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"/>
          <p:cNvSpPr/>
          <p:nvPr/>
        </p:nvSpPr>
        <p:spPr>
          <a:xfrm>
            <a:off x="204221" y="-45977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"/>
          <p:cNvSpPr/>
          <p:nvPr/>
        </p:nvSpPr>
        <p:spPr>
          <a:xfrm>
            <a:off x="1881079" y="497352"/>
            <a:ext cx="8429844" cy="5863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14"/>
          <p:cNvSpPr txBox="1">
            <a:spLocks noGrp="1"/>
          </p:cNvSpPr>
          <p:nvPr>
            <p:ph type="title"/>
          </p:nvPr>
        </p:nvSpPr>
        <p:spPr>
          <a:xfrm>
            <a:off x="3314470" y="4323236"/>
            <a:ext cx="552699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ill Sans"/>
              <a:buNone/>
            </a:pPr>
            <a:r>
              <a:rPr lang="en-CA" sz="6000" dirty="0">
                <a:solidFill>
                  <a:srgbClr val="FFFFFF"/>
                </a:solidFill>
              </a:rPr>
              <a:t>THANK YOU</a:t>
            </a:r>
            <a:br>
              <a:rPr lang="en-CA" sz="6000" dirty="0">
                <a:solidFill>
                  <a:srgbClr val="FFFFFF"/>
                </a:solidFill>
              </a:rPr>
            </a:br>
            <a:r>
              <a:rPr lang="en-CA" sz="4000" dirty="0">
                <a:solidFill>
                  <a:srgbClr val="FFFFFF"/>
                </a:solidFill>
              </a:rPr>
              <a:t>Questions?</a:t>
            </a:r>
            <a:br>
              <a:rPr lang="en-CA" sz="4000" dirty="0">
                <a:solidFill>
                  <a:srgbClr val="FFFFFF"/>
                </a:solidFill>
              </a:rPr>
            </a:br>
            <a:br>
              <a:rPr lang="en-CA" sz="4000" dirty="0">
                <a:solidFill>
                  <a:srgbClr val="FFFFFF"/>
                </a:solidFill>
              </a:rPr>
            </a:br>
            <a:br>
              <a:rPr lang="en-CA" sz="4000" dirty="0">
                <a:solidFill>
                  <a:srgbClr val="FFFFFF"/>
                </a:solidFill>
              </a:rPr>
            </a:br>
            <a:br>
              <a:rPr lang="en-CA" sz="4000" dirty="0">
                <a:solidFill>
                  <a:srgbClr val="FFFFFF"/>
                </a:solidFill>
              </a:rPr>
            </a:br>
            <a:br>
              <a:rPr lang="en-CA" sz="4000" dirty="0">
                <a:solidFill>
                  <a:srgbClr val="FFFFFF"/>
                </a:solidFill>
              </a:rPr>
            </a:br>
            <a:r>
              <a:rPr lang="en-CA" sz="1800" dirty="0">
                <a:solidFill>
                  <a:srgbClr val="FFFFFF"/>
                </a:solidFill>
              </a:rPr>
              <a:t>https://www.linkedin.com/in/ariyannooshazar/ </a:t>
            </a:r>
            <a:br>
              <a:rPr lang="en-CA" sz="1800" dirty="0">
                <a:solidFill>
                  <a:srgbClr val="FFFFFF"/>
                </a:solidFill>
              </a:rPr>
            </a:br>
            <a:r>
              <a:rPr lang="en-CA" sz="1800" dirty="0">
                <a:solidFill>
                  <a:srgbClr val="FFFFFF"/>
                </a:solidFill>
              </a:rPr>
              <a:t>Ariyan.Nooshazar@gmail.com</a:t>
            </a:r>
            <a:br>
              <a:rPr lang="en-CA" sz="1800" dirty="0">
                <a:solidFill>
                  <a:srgbClr val="FFFFFF"/>
                </a:solidFill>
              </a:rPr>
            </a:br>
            <a:r>
              <a:rPr lang="en-CA" sz="1800" dirty="0">
                <a:solidFill>
                  <a:srgbClr val="FFFFFF"/>
                </a:solidFill>
              </a:rPr>
              <a:t>https://github.com/Arita09</a:t>
            </a:r>
            <a:br>
              <a:rPr lang="en-CA" sz="6000" dirty="0">
                <a:solidFill>
                  <a:srgbClr val="FFFFFF"/>
                </a:solidFill>
              </a:rPr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51B7-54FC-5AE3-5CA4-73E7381F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723" y="497352"/>
            <a:ext cx="1109568" cy="58587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CA" dirty="0"/>
              <a:t>INTRODUCTION: LEAGUE OF LEGENDS</a:t>
            </a:r>
            <a:endParaRPr dirty="0"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4294967295"/>
          </p:nvPr>
        </p:nvSpPr>
        <p:spPr>
          <a:xfrm>
            <a:off x="5337259" y="2139153"/>
            <a:ext cx="6496415" cy="421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92000"/>
              <a:buNone/>
            </a:pPr>
            <a:r>
              <a:rPr lang="en-CA" sz="2800" dirty="0"/>
              <a:t>League of Legends (“LoL”) is a 5v5 multiplayer online game of two teams identified as Red and Blue, each with five unique champions and a </a:t>
            </a:r>
            <a:r>
              <a:rPr lang="en-CA" sz="2800" u="sng" dirty="0"/>
              <a:t>main goal</a:t>
            </a:r>
            <a:r>
              <a:rPr lang="en-CA" sz="2800" dirty="0"/>
              <a:t>: to destroy the other team’s base, called Nexus, which is not an easy task.</a:t>
            </a:r>
            <a:endParaRPr dirty="0"/>
          </a:p>
          <a:p>
            <a:pPr marL="306000" lvl="0" indent="-166960" algn="just" rtl="0">
              <a:spcBef>
                <a:spcPts val="1076"/>
              </a:spcBef>
              <a:spcAft>
                <a:spcPts val="0"/>
              </a:spcAft>
              <a:buSzPct val="92000"/>
              <a:buNone/>
            </a:pPr>
            <a:endParaRPr sz="2800" dirty="0"/>
          </a:p>
          <a:p>
            <a:pPr marL="0" lvl="0" indent="0" algn="just" rtl="0">
              <a:spcBef>
                <a:spcPts val="1076"/>
              </a:spcBef>
              <a:spcAft>
                <a:spcPts val="0"/>
              </a:spcAft>
              <a:buSzPct val="92000"/>
              <a:buNone/>
            </a:pPr>
            <a:r>
              <a:rPr lang="en-CA" sz="2800" u="sng" dirty="0"/>
              <a:t>Key Factors: </a:t>
            </a:r>
            <a:endParaRPr dirty="0"/>
          </a:p>
          <a:p>
            <a:pPr marL="306000" lvl="0" indent="-306000" algn="just" rtl="0">
              <a:spcBef>
                <a:spcPts val="1076"/>
              </a:spcBef>
              <a:spcAft>
                <a:spcPts val="0"/>
              </a:spcAft>
              <a:buSzPct val="92000"/>
              <a:buFont typeface="Noto Sans Symbols"/>
              <a:buChar char="▪"/>
            </a:pPr>
            <a:r>
              <a:rPr lang="en-CA" sz="2800" dirty="0"/>
              <a:t>GOLD </a:t>
            </a:r>
            <a:endParaRPr dirty="0"/>
          </a:p>
          <a:p>
            <a:pPr marL="306000" lvl="0" indent="-306000" algn="just" rtl="0">
              <a:spcBef>
                <a:spcPts val="1076"/>
              </a:spcBef>
              <a:spcAft>
                <a:spcPts val="0"/>
              </a:spcAft>
              <a:buSzPct val="92000"/>
              <a:buFont typeface="Noto Sans Symbols"/>
              <a:buChar char="▪"/>
            </a:pPr>
            <a:r>
              <a:rPr lang="en-CA" sz="2800" dirty="0"/>
              <a:t>EXPERIENCE (XP)</a:t>
            </a:r>
            <a:endParaRPr dirty="0"/>
          </a:p>
          <a:p>
            <a:pPr marL="306000" lvl="0" indent="-306000" algn="just" rtl="0">
              <a:spcBef>
                <a:spcPts val="1076"/>
              </a:spcBef>
              <a:spcAft>
                <a:spcPts val="0"/>
              </a:spcAft>
              <a:buSzPct val="92000"/>
              <a:buFont typeface="Noto Sans Symbols"/>
              <a:buChar char="▪"/>
            </a:pPr>
            <a:r>
              <a:rPr lang="en-CA" sz="2800" dirty="0"/>
              <a:t>CHAMPIONS</a:t>
            </a:r>
            <a:endParaRPr dirty="0"/>
          </a:p>
          <a:p>
            <a:pPr marL="306000" lvl="0" indent="-306000" algn="just" rtl="0">
              <a:spcBef>
                <a:spcPts val="1076"/>
              </a:spcBef>
              <a:spcAft>
                <a:spcPts val="0"/>
              </a:spcAft>
              <a:buSzPct val="92000"/>
              <a:buFont typeface="Noto Sans Symbols"/>
              <a:buChar char="▪"/>
            </a:pPr>
            <a:r>
              <a:rPr lang="en-CA" sz="2800" dirty="0"/>
              <a:t>SECONDARY OBJECTIVES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BD257-977F-9F8D-0F5B-170B1721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35" y="2715644"/>
            <a:ext cx="4164622" cy="3058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CA" dirty="0"/>
              <a:t>BUSINESS QUESTIONS</a:t>
            </a:r>
            <a:endParaRPr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5271098" y="2151369"/>
            <a:ext cx="6082842" cy="3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lang="en-CA" sz="24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Can we predict the result of a LoL match within its first 15 minutes based on the amount of gold and XP earned by each team? </a:t>
            </a:r>
            <a:endParaRPr dirty="0"/>
          </a:p>
          <a:p>
            <a:pPr marL="306000" lvl="0" indent="-306000" algn="l" rtl="0"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CA" sz="24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How likely are the secondary objectives able to change the game result?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 dirty="0"/>
          </a:p>
        </p:txBody>
      </p:sp>
      <p:pic>
        <p:nvPicPr>
          <p:cNvPr id="132" name="Google Shape;132;p7" descr="The Best Types of Questions to Ask in Your Negotiations | Negotiation  Exper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92" y="2319867"/>
            <a:ext cx="4689906" cy="342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2800"/>
              <a:buFont typeface="Gill Sans"/>
              <a:buNone/>
            </a:pPr>
            <a:r>
              <a:rPr lang="en-CA" dirty="0">
                <a:solidFill>
                  <a:srgbClr val="FFFEFF"/>
                </a:solidFill>
              </a:rPr>
              <a:t>VALUE ADDED</a:t>
            </a:r>
            <a:endParaRPr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E231F59-FA07-3847-4FEE-82D51607E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1210814"/>
              </p:ext>
            </p:extLst>
          </p:nvPr>
        </p:nvGraphicFramePr>
        <p:xfrm>
          <a:off x="-745716" y="2447744"/>
          <a:ext cx="8746713" cy="3708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D9DF6A0-7CE9-AF4D-426E-34BC004EE5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76" r="40882" b="-1776"/>
          <a:stretch/>
        </p:blipFill>
        <p:spPr>
          <a:xfrm>
            <a:off x="6780065" y="2510672"/>
            <a:ext cx="4036871" cy="338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CA"/>
              <a:t>MODELS</a:t>
            </a:r>
            <a:endParaRPr/>
          </a:p>
        </p:txBody>
      </p:sp>
      <p:sp>
        <p:nvSpPr>
          <p:cNvPr id="174" name="Google Shape;174;p4"/>
          <p:cNvSpPr txBox="1">
            <a:spLocks noGrp="1"/>
          </p:cNvSpPr>
          <p:nvPr>
            <p:ph type="body" idx="1"/>
          </p:nvPr>
        </p:nvSpPr>
        <p:spPr>
          <a:xfrm>
            <a:off x="6340830" y="2449347"/>
            <a:ext cx="5177322" cy="369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rPr lang="en-CA" sz="2400" dirty="0"/>
              <a:t>For this project, we used three models: </a:t>
            </a:r>
            <a:endParaRPr sz="1100" dirty="0"/>
          </a:p>
          <a:p>
            <a:pPr marL="306000" lvl="0" indent="-306000" algn="l" rtl="0">
              <a:spcBef>
                <a:spcPts val="1400"/>
              </a:spcBef>
              <a:spcAft>
                <a:spcPts val="0"/>
              </a:spcAft>
              <a:buSzPts val="3680"/>
              <a:buChar char="◼"/>
            </a:pPr>
            <a:r>
              <a:rPr lang="en-CA" sz="2400" dirty="0"/>
              <a:t>1. Logistic Regression </a:t>
            </a:r>
            <a:endParaRPr sz="1100" dirty="0"/>
          </a:p>
          <a:p>
            <a:pPr marL="306000" lvl="0" indent="-306000" algn="l" rtl="0">
              <a:spcBef>
                <a:spcPts val="1400"/>
              </a:spcBef>
              <a:spcAft>
                <a:spcPts val="0"/>
              </a:spcAft>
              <a:buSzPts val="3680"/>
              <a:buChar char="◼"/>
            </a:pPr>
            <a:r>
              <a:rPr lang="en-CA" sz="2400" dirty="0"/>
              <a:t>2. Decision Tree</a:t>
            </a:r>
            <a:endParaRPr sz="1100" dirty="0"/>
          </a:p>
          <a:p>
            <a:pPr marL="306000" lvl="0" indent="-306000" algn="l" rtl="0">
              <a:spcBef>
                <a:spcPts val="1400"/>
              </a:spcBef>
              <a:spcAft>
                <a:spcPts val="0"/>
              </a:spcAft>
              <a:buSzPts val="3680"/>
              <a:buChar char="◼"/>
            </a:pPr>
            <a:r>
              <a:rPr lang="en-CA" sz="2400" dirty="0"/>
              <a:t>3. </a:t>
            </a:r>
            <a:r>
              <a:rPr lang="en-CA" sz="2400" dirty="0" err="1"/>
              <a:t>XGBoost</a:t>
            </a:r>
            <a:endParaRPr sz="2400" dirty="0"/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 lang="en-CA" dirty="0"/>
          </a:p>
          <a:p>
            <a:pPr marL="306000" indent="-200844">
              <a:spcBef>
                <a:spcPts val="960"/>
              </a:spcBef>
              <a:buNone/>
            </a:pPr>
            <a:r>
              <a:rPr lang="en-US" sz="1800" dirty="0"/>
              <a:t>The data was downloaded from </a:t>
            </a:r>
            <a:r>
              <a:rPr lang="en-US" sz="1800" u="sng" dirty="0"/>
              <a:t>oracleelixir.com</a:t>
            </a:r>
            <a:r>
              <a:rPr lang="en-US" sz="1800" dirty="0"/>
              <a:t>.</a:t>
            </a:r>
            <a:endParaRPr lang="en-US" sz="1400" dirty="0"/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 dirty="0"/>
          </a:p>
        </p:txBody>
      </p:sp>
      <p:pic>
        <p:nvPicPr>
          <p:cNvPr id="175" name="Google Shape;175;p4" descr="Data Science Services &amp; Advanced Analytics | DS Str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225" y="2378206"/>
            <a:ext cx="4751254" cy="3650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a01a825be_0_0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SUMMARY OF OUR MODELS</a:t>
            </a: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7687F69-9FBB-6185-A98D-8B5E1F744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086669"/>
              </p:ext>
            </p:extLst>
          </p:nvPr>
        </p:nvGraphicFramePr>
        <p:xfrm>
          <a:off x="723458" y="2571261"/>
          <a:ext cx="6191674" cy="28990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49973">
                  <a:extLst>
                    <a:ext uri="{9D8B030D-6E8A-4147-A177-3AD203B41FA5}">
                      <a16:colId xmlns:a16="http://schemas.microsoft.com/office/drawing/2014/main" val="1086442620"/>
                    </a:ext>
                  </a:extLst>
                </a:gridCol>
                <a:gridCol w="1549973">
                  <a:extLst>
                    <a:ext uri="{9D8B030D-6E8A-4147-A177-3AD203B41FA5}">
                      <a16:colId xmlns:a16="http://schemas.microsoft.com/office/drawing/2014/main" val="807511718"/>
                    </a:ext>
                  </a:extLst>
                </a:gridCol>
                <a:gridCol w="1545864">
                  <a:extLst>
                    <a:ext uri="{9D8B030D-6E8A-4147-A177-3AD203B41FA5}">
                      <a16:colId xmlns:a16="http://schemas.microsoft.com/office/drawing/2014/main" val="2054856836"/>
                    </a:ext>
                  </a:extLst>
                </a:gridCol>
                <a:gridCol w="1545864">
                  <a:extLst>
                    <a:ext uri="{9D8B030D-6E8A-4147-A177-3AD203B41FA5}">
                      <a16:colId xmlns:a16="http://schemas.microsoft.com/office/drawing/2014/main" val="1874746112"/>
                    </a:ext>
                  </a:extLst>
                </a:gridCol>
              </a:tblGrid>
              <a:tr h="731239">
                <a:tc gridSpan="2">
                  <a:txBody>
                    <a:bodyPr/>
                    <a:lstStyle/>
                    <a:p>
                      <a:r>
                        <a:rPr lang="en-CA" sz="1800" dirty="0"/>
                        <a:t>GOLD AND XP EARNED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A" sz="1800" dirty="0"/>
                        <a:t>SECONDARY OBJECTIVES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42296"/>
                  </a:ext>
                </a:extLst>
              </a:tr>
              <a:tr h="763032"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/>
                        <a:t>LOGISTIC REGRESSION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297563"/>
                  </a:ext>
                </a:extLst>
              </a:tr>
              <a:tr h="763032">
                <a:tc>
                  <a:txBody>
                    <a:bodyPr/>
                    <a:lstStyle/>
                    <a:p>
                      <a:r>
                        <a:rPr lang="en-CA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DECISION TREE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19153"/>
                  </a:ext>
                </a:extLst>
              </a:tr>
              <a:tr h="641761">
                <a:tc>
                  <a:txBody>
                    <a:bodyPr/>
                    <a:lstStyle/>
                    <a:p>
                      <a:r>
                        <a:rPr lang="en-CA" dirty="0"/>
                        <a:t>XG 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XG BOOST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34166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C83AE85-CDDB-196D-D9E1-737CF5E28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38" y="2664219"/>
            <a:ext cx="4206604" cy="2806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CA"/>
              <a:t>VISUALIZATIONS</a:t>
            </a:r>
            <a:endParaRPr/>
          </a:p>
        </p:txBody>
      </p:sp>
      <p:pic>
        <p:nvPicPr>
          <p:cNvPr id="2" name="slide2" descr="Sum">
            <a:extLst>
              <a:ext uri="{FF2B5EF4-FFF2-40B4-BE49-F238E27FC236}">
                <a16:creationId xmlns:a16="http://schemas.microsoft.com/office/drawing/2014/main" id="{45770346-4D2F-A70B-EDFA-56B76BBE9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9" b="14033"/>
          <a:stretch/>
        </p:blipFill>
        <p:spPr>
          <a:xfrm>
            <a:off x="575894" y="2026226"/>
            <a:ext cx="5227089" cy="4834017"/>
          </a:xfrm>
          <a:prstGeom prst="rect">
            <a:avLst/>
          </a:prstGeom>
        </p:spPr>
      </p:pic>
      <p:pic>
        <p:nvPicPr>
          <p:cNvPr id="3" name="slide2" descr="Average">
            <a:extLst>
              <a:ext uri="{FF2B5EF4-FFF2-40B4-BE49-F238E27FC236}">
                <a16:creationId xmlns:a16="http://schemas.microsoft.com/office/drawing/2014/main" id="{E524573D-3D69-A7F4-E893-0BD105098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4" b="17531"/>
          <a:stretch/>
        </p:blipFill>
        <p:spPr>
          <a:xfrm>
            <a:off x="6641929" y="2026226"/>
            <a:ext cx="5131973" cy="47916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CA"/>
              <a:t>VISUALIZATIONS</a:t>
            </a:r>
            <a:endParaRPr/>
          </a:p>
        </p:txBody>
      </p:sp>
      <p:pic>
        <p:nvPicPr>
          <p:cNvPr id="3" name="slide2" descr="Top 5 Teams Games Won and Lost Comparison Based Secondary Objectives (2)">
            <a:extLst>
              <a:ext uri="{FF2B5EF4-FFF2-40B4-BE49-F238E27FC236}">
                <a16:creationId xmlns:a16="http://schemas.microsoft.com/office/drawing/2014/main" id="{0766E89F-7529-911C-35D6-33C5AACFC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51" b="14316"/>
          <a:stretch/>
        </p:blipFill>
        <p:spPr>
          <a:xfrm>
            <a:off x="6304684" y="1947996"/>
            <a:ext cx="5887316" cy="4910004"/>
          </a:xfrm>
          <a:prstGeom prst="rect">
            <a:avLst/>
          </a:prstGeom>
        </p:spPr>
      </p:pic>
      <p:pic>
        <p:nvPicPr>
          <p:cNvPr id="4" name="slide2" descr="Top 5 Teams Games Won and Lost Comparison Based Secondary Objectives">
            <a:extLst>
              <a:ext uri="{FF2B5EF4-FFF2-40B4-BE49-F238E27FC236}">
                <a16:creationId xmlns:a16="http://schemas.microsoft.com/office/drawing/2014/main" id="{9B8433C0-9C5A-BDDE-E77A-A8014217B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7"/>
          <a:stretch/>
        </p:blipFill>
        <p:spPr>
          <a:xfrm>
            <a:off x="338468" y="2027779"/>
            <a:ext cx="5887316" cy="47504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CA"/>
              <a:t>VISUALIZATIONS</a:t>
            </a:r>
            <a:endParaRPr/>
          </a:p>
        </p:txBody>
      </p:sp>
      <p:pic>
        <p:nvPicPr>
          <p:cNvPr id="2" name="slide2" descr="Sheet 4">
            <a:extLst>
              <a:ext uri="{FF2B5EF4-FFF2-40B4-BE49-F238E27FC236}">
                <a16:creationId xmlns:a16="http://schemas.microsoft.com/office/drawing/2014/main" id="{4FBA58B4-C2D1-74DD-A4E3-96CB62D86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3"/>
          <a:stretch/>
        </p:blipFill>
        <p:spPr>
          <a:xfrm>
            <a:off x="375702" y="2119745"/>
            <a:ext cx="11430000" cy="43018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565</Words>
  <Application>Microsoft Office PowerPoint</Application>
  <PresentationFormat>Widescreen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Noto Sans Symbols</vt:lpstr>
      <vt:lpstr>Gill Sans</vt:lpstr>
      <vt:lpstr>Arial</vt:lpstr>
      <vt:lpstr>Times New Roman</vt:lpstr>
      <vt:lpstr>Dividend</vt:lpstr>
      <vt:lpstr>LEAGUE OF LEGENDS:  WINNING TEAM ANALYSIS &amp; GAME PREDICTION</vt:lpstr>
      <vt:lpstr>INTRODUCTION: LEAGUE OF LEGENDS</vt:lpstr>
      <vt:lpstr>BUSINESS QUESTIONS</vt:lpstr>
      <vt:lpstr>VALUE ADDED</vt:lpstr>
      <vt:lpstr>MODELS</vt:lpstr>
      <vt:lpstr>SUMMARY OF OUR MODELS</vt:lpstr>
      <vt:lpstr>VISUALIZATIONS</vt:lpstr>
      <vt:lpstr>VISUALIZATIONS</vt:lpstr>
      <vt:lpstr>VISUALIZATIONS</vt:lpstr>
      <vt:lpstr>CONCLUSION &amp; Key Takeaways</vt:lpstr>
      <vt:lpstr>THANK YOU Questions?     https://www.linkedin.com/in/ariyannooshazar/  Ariyan.Nooshazar@gmail.com https://github.com/Arita09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LEGENDS:  WINNING TEAM ANALYSIS &amp; GAME PREDICTION</dc:title>
  <dc:creator>Author</dc:creator>
  <cp:lastModifiedBy>Author</cp:lastModifiedBy>
  <cp:revision>3</cp:revision>
  <dcterms:created xsi:type="dcterms:W3CDTF">2022-12-10T22:47:25Z</dcterms:created>
  <dcterms:modified xsi:type="dcterms:W3CDTF">2022-12-15T19:21:02Z</dcterms:modified>
</cp:coreProperties>
</file>